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0" r:id="rId3"/>
    <p:sldId id="272" r:id="rId4"/>
    <p:sldId id="257" r:id="rId5"/>
    <p:sldId id="258" r:id="rId6"/>
    <p:sldId id="270" r:id="rId7"/>
    <p:sldId id="271" r:id="rId8"/>
    <p:sldId id="269" r:id="rId9"/>
    <p:sldId id="267" r:id="rId10"/>
    <p:sldId id="268" r:id="rId11"/>
    <p:sldId id="266" r:id="rId12"/>
    <p:sldId id="259" r:id="rId13"/>
    <p:sldId id="265" r:id="rId14"/>
    <p:sldId id="264" r:id="rId15"/>
    <p:sldId id="263" r:id="rId16"/>
    <p:sldId id="262" r:id="rId17"/>
    <p:sldId id="26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DD17622-3E33-4943-9623-976E9AE7DC9D}" type="datetimeFigureOut">
              <a:rPr lang="en-US" smtClean="0"/>
              <a:t>6/30/2020</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280D0CC1-ADA7-49E6-ACA6-78ED56B6474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DD17622-3E33-4943-9623-976E9AE7DC9D}" type="datetimeFigureOut">
              <a:rPr lang="en-US" smtClean="0"/>
              <a:t>6/30/2020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80D0CC1-ADA7-49E6-ACA6-78ED56B6474B}"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DD17622-3E33-4943-9623-976E9AE7DC9D}" type="datetimeFigureOut">
              <a:rPr lang="en-US" smtClean="0"/>
              <a:t>6/30/2020</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280D0CC1-ADA7-49E6-ACA6-78ED56B6474B}"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2DD17622-3E33-4943-9623-976E9AE7DC9D}" type="datetimeFigureOut">
              <a:rPr lang="en-US" smtClean="0"/>
              <a:t>6/30/2020</a:t>
            </a:fld>
            <a:endParaRPr lang="en-US"/>
          </a:p>
        </p:txBody>
      </p:sp>
      <p:sp>
        <p:nvSpPr>
          <p:cNvPr id="10" name="Slide Number Placeholder 9"/>
          <p:cNvSpPr>
            <a:spLocks noGrp="1"/>
          </p:cNvSpPr>
          <p:nvPr>
            <p:ph type="sldNum" sz="quarter" idx="16"/>
          </p:nvPr>
        </p:nvSpPr>
        <p:spPr/>
        <p:txBody>
          <a:bodyPr rtlCol="0"/>
          <a:lstStyle/>
          <a:p>
            <a:fld id="{280D0CC1-ADA7-49E6-ACA6-78ED56B6474B}"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DD17622-3E33-4943-9623-976E9AE7DC9D}" type="datetimeFigureOut">
              <a:rPr lang="en-US" smtClean="0"/>
              <a:t>6/30/2020</a:t>
            </a:fld>
            <a:endParaRPr lang="en-US"/>
          </a:p>
        </p:txBody>
      </p:sp>
      <p:sp>
        <p:nvSpPr>
          <p:cNvPr id="12" name="Slide Number Placeholder 11"/>
          <p:cNvSpPr>
            <a:spLocks noGrp="1"/>
          </p:cNvSpPr>
          <p:nvPr>
            <p:ph type="sldNum" sz="quarter" idx="16"/>
          </p:nvPr>
        </p:nvSpPr>
        <p:spPr/>
        <p:txBody>
          <a:bodyPr rtlCol="0"/>
          <a:lstStyle/>
          <a:p>
            <a:fld id="{280D0CC1-ADA7-49E6-ACA6-78ED56B6474B}"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DD17622-3E33-4943-9623-976E9AE7DC9D}" type="datetimeFigureOut">
              <a:rPr lang="en-US" smtClean="0"/>
              <a:t>6/30/2020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280D0CC1-ADA7-49E6-ACA6-78ED56B6474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17622-3E33-4943-9623-976E9AE7DC9D}" type="datetimeFigureOut">
              <a:rPr lang="en-US" smtClean="0"/>
              <a:t>6/30/2020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280D0CC1-ADA7-49E6-ACA6-78ED56B6474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DD17622-3E33-4943-9623-976E9AE7DC9D}" type="datetimeFigureOut">
              <a:rPr lang="en-US" smtClean="0"/>
              <a:t>6/30/2020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280D0CC1-ADA7-49E6-ACA6-78ED56B6474B}"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2DD17622-3E33-4943-9623-976E9AE7DC9D}" type="datetimeFigureOut">
              <a:rPr lang="en-US" smtClean="0"/>
              <a:t>6/30/2020</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280D0CC1-ADA7-49E6-ACA6-78ED56B6474B}"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D17622-3E33-4943-9623-976E9AE7DC9D}" type="datetimeFigureOut">
              <a:rPr lang="en-US" smtClean="0"/>
              <a:t>6/30/2020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D0CC1-ADA7-49E6-ACA6-78ED56B6474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DD17622-3E33-4943-9623-976E9AE7DC9D}" type="datetimeFigureOut">
              <a:rPr lang="en-US" smtClean="0"/>
              <a:t>6/30/2020</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280D0CC1-ADA7-49E6-ACA6-78ED56B6474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DD17622-3E33-4943-9623-976E9AE7DC9D}" type="datetimeFigureOut">
              <a:rPr lang="en-US" smtClean="0"/>
              <a:t>6/30/2020</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280D0CC1-ADA7-49E6-ACA6-78ED56B6474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Solid Wastes</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517198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lstStyle/>
          <a:p>
            <a:r>
              <a:rPr lang="en-US" dirty="0" smtClean="0"/>
              <a:t>Solid waste management is an important task that everyone should engage with more carefully.</a:t>
            </a:r>
          </a:p>
          <a:p>
            <a:r>
              <a:rPr lang="en-US" dirty="0" smtClean="0"/>
              <a:t>Maintaining a clean and healthy environment requires everyone’s input in enhancing its general health and safety.</a:t>
            </a:r>
          </a:p>
          <a:p>
            <a:r>
              <a:rPr lang="en-US" dirty="0" smtClean="0"/>
              <a:t>Solid wastes can be detrimental to environmental health and safety which is why risk assessment is needed.</a:t>
            </a:r>
            <a:endParaRPr lang="en-US" dirty="0"/>
          </a:p>
        </p:txBody>
      </p:sp>
    </p:spTree>
    <p:extLst>
      <p:ext uri="{BB962C8B-B14F-4D97-AF65-F5344CB8AC3E}">
        <p14:creationId xmlns:p14="http://schemas.microsoft.com/office/powerpoint/2010/main" val="1672308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761999" y="1828800"/>
            <a:ext cx="7593345"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7101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Attributes of Solid and Hazardous Waste</a:t>
            </a:r>
            <a:endParaRPr lang="en-US"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3810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sz="quarter" idx="2"/>
          </p:nvPr>
        </p:nvSpPr>
        <p:spPr>
          <a:xfrm>
            <a:off x="4648200" y="2133600"/>
            <a:ext cx="4038600" cy="3352800"/>
          </a:xfrm>
        </p:spPr>
        <p:txBody>
          <a:bodyPr/>
          <a:lstStyle/>
          <a:p>
            <a:r>
              <a:rPr lang="en-US" dirty="0" smtClean="0"/>
              <a:t>Ignitability</a:t>
            </a:r>
          </a:p>
          <a:p>
            <a:r>
              <a:rPr lang="en-US" dirty="0" err="1" smtClean="0"/>
              <a:t>Corrosivity</a:t>
            </a:r>
            <a:endParaRPr lang="en-US" dirty="0" smtClean="0"/>
          </a:p>
          <a:p>
            <a:r>
              <a:rPr lang="en-US" dirty="0" smtClean="0"/>
              <a:t>Reactivity</a:t>
            </a:r>
          </a:p>
          <a:p>
            <a:r>
              <a:rPr lang="en-US" dirty="0" smtClean="0"/>
              <a:t>Toxicity </a:t>
            </a:r>
            <a:endParaRPr lang="en-US" dirty="0"/>
          </a:p>
        </p:txBody>
      </p:sp>
    </p:spTree>
    <p:extLst>
      <p:ext uri="{BB962C8B-B14F-4D97-AF65-F5344CB8AC3E}">
        <p14:creationId xmlns:p14="http://schemas.microsoft.com/office/powerpoint/2010/main" val="927366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Resource Conservation and Recovery Act (RCRA) definitions</a:t>
            </a:r>
            <a:endParaRPr lang="en-US" dirty="0"/>
          </a:p>
        </p:txBody>
      </p:sp>
      <p:sp>
        <p:nvSpPr>
          <p:cNvPr id="3" name="Content Placeholder 2"/>
          <p:cNvSpPr>
            <a:spLocks noGrp="1"/>
          </p:cNvSpPr>
          <p:nvPr>
            <p:ph sz="quarter" idx="1"/>
          </p:nvPr>
        </p:nvSpPr>
        <p:spPr/>
        <p:txBody>
          <a:bodyPr>
            <a:normAutofit/>
          </a:bodyPr>
          <a:lstStyle/>
          <a:p>
            <a:pPr>
              <a:buFont typeface="Wingdings" panose="05000000000000000000" pitchFamily="2" charset="2"/>
              <a:buChar char="Ø"/>
            </a:pPr>
            <a:r>
              <a:rPr lang="en-US" b="1" dirty="0" smtClean="0"/>
              <a:t>Solid waste</a:t>
            </a:r>
          </a:p>
          <a:p>
            <a:r>
              <a:rPr lang="en-US" dirty="0" smtClean="0"/>
              <a:t>RCRA defines a solid waste as any form of refuse or garbage, water treatment supply treatment plant, wastewater “treatment plant, or </a:t>
            </a:r>
            <a:r>
              <a:rPr lang="en-US" dirty="0"/>
              <a:t>air pollution control facility and other discarded material, resulting from industrial, commercial, mining, and agricultural operations, and from community activities. Nearly everything we do leaves behind some kind of </a:t>
            </a:r>
            <a:r>
              <a:rPr lang="en-US" dirty="0" smtClean="0"/>
              <a:t>waste” (EPA, 2020 para</a:t>
            </a:r>
            <a:r>
              <a:rPr lang="en-US" dirty="0"/>
              <a:t>. 3</a:t>
            </a:r>
            <a:r>
              <a:rPr lang="en-US" dirty="0" smtClean="0"/>
              <a:t>).</a:t>
            </a:r>
            <a:endParaRPr lang="en-US" dirty="0"/>
          </a:p>
        </p:txBody>
      </p:sp>
    </p:spTree>
    <p:extLst>
      <p:ext uri="{BB962C8B-B14F-4D97-AF65-F5344CB8AC3E}">
        <p14:creationId xmlns:p14="http://schemas.microsoft.com/office/powerpoint/2010/main" val="192493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Cont</a:t>
            </a:r>
            <a:r>
              <a:rPr lang="en-US" dirty="0" smtClean="0"/>
              <a:t>’ </a:t>
            </a:r>
            <a:endParaRPr lang="en-US" dirty="0"/>
          </a:p>
        </p:txBody>
      </p:sp>
      <p:sp>
        <p:nvSpPr>
          <p:cNvPr id="3" name="Content Placeholder 2"/>
          <p:cNvSpPr>
            <a:spLocks noGrp="1"/>
          </p:cNvSpPr>
          <p:nvPr>
            <p:ph sz="quarter" idx="1"/>
          </p:nvPr>
        </p:nvSpPr>
        <p:spPr>
          <a:xfrm>
            <a:off x="457200" y="1600201"/>
            <a:ext cx="4191000" cy="4495800"/>
          </a:xfrm>
        </p:spPr>
        <p:txBody>
          <a:bodyPr>
            <a:normAutofit fontScale="85000" lnSpcReduction="10000"/>
          </a:bodyPr>
          <a:lstStyle/>
          <a:p>
            <a:pPr>
              <a:buFont typeface="Wingdings" panose="05000000000000000000" pitchFamily="2" charset="2"/>
              <a:buChar char="Ø"/>
            </a:pPr>
            <a:r>
              <a:rPr lang="en-US" b="1" dirty="0" smtClean="0"/>
              <a:t>Hazardous waste </a:t>
            </a:r>
          </a:p>
          <a:p>
            <a:r>
              <a:rPr lang="en-US" dirty="0" smtClean="0"/>
              <a:t>Hazardous wastes are ones that cause health hazards to humans and the environment. Nevertheless, it is difficult to determine whether a substance is a hazardous waste or not. Therefore, this picture helps identify some of the steps used to determine hazardous wastes. </a:t>
            </a:r>
          </a:p>
          <a:p>
            <a:pPr marL="0" indent="0">
              <a:buNone/>
            </a:pPr>
            <a:r>
              <a:rPr lang="en-US" dirty="0" smtClean="0"/>
              <a:t>	(</a:t>
            </a:r>
            <a:r>
              <a:rPr lang="en-US" dirty="0" err="1" smtClean="0"/>
              <a:t>Nickovich</a:t>
            </a:r>
            <a:r>
              <a:rPr lang="en-US" dirty="0"/>
              <a:t>, </a:t>
            </a:r>
            <a:r>
              <a:rPr lang="en-US" dirty="0" smtClean="0"/>
              <a:t>2004)</a:t>
            </a:r>
          </a:p>
        </p:txBody>
      </p:sp>
      <p:pic>
        <p:nvPicPr>
          <p:cNvPr id="2051" name="Picture 3"/>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4456722" y="2133600"/>
            <a:ext cx="4230077"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6234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role of risk assessment</a:t>
            </a:r>
          </a:p>
        </p:txBody>
      </p:sp>
      <p:sp>
        <p:nvSpPr>
          <p:cNvPr id="3" name="Content Placeholder 2"/>
          <p:cNvSpPr>
            <a:spLocks noGrp="1"/>
          </p:cNvSpPr>
          <p:nvPr>
            <p:ph sz="quarter" idx="1"/>
          </p:nvPr>
        </p:nvSpPr>
        <p:spPr/>
        <p:txBody>
          <a:bodyPr>
            <a:normAutofit/>
          </a:bodyPr>
          <a:lstStyle/>
          <a:p>
            <a:r>
              <a:rPr lang="en-US" dirty="0" smtClean="0"/>
              <a:t>This is a technique used in risk management. It is a process used by government and scientists to measure the extent of health complications in the people exposed to toxic substances.</a:t>
            </a:r>
          </a:p>
          <a:p>
            <a:r>
              <a:rPr lang="en-US" dirty="0" smtClean="0"/>
              <a:t>The risk estimates can be used by the government to set up regulatory standards aimed at minimizing people’s exposure to toxic substances that would risk their health.</a:t>
            </a:r>
          </a:p>
          <a:p>
            <a:pPr marL="365760" lvl="1" indent="0">
              <a:buNone/>
            </a:pPr>
            <a:r>
              <a:rPr lang="en-US" dirty="0"/>
              <a:t>	</a:t>
            </a:r>
            <a:r>
              <a:rPr lang="en-US" dirty="0" smtClean="0"/>
              <a:t>				(Gwinn et al., 2017)</a:t>
            </a:r>
            <a:endParaRPr lang="en-US" dirty="0"/>
          </a:p>
        </p:txBody>
      </p:sp>
    </p:spTree>
    <p:extLst>
      <p:ext uri="{BB962C8B-B14F-4D97-AF65-F5344CB8AC3E}">
        <p14:creationId xmlns:p14="http://schemas.microsoft.com/office/powerpoint/2010/main" val="2570488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 </a:t>
            </a:r>
            <a:endParaRPr lang="en-US" dirty="0"/>
          </a:p>
        </p:txBody>
      </p:sp>
      <p:pic>
        <p:nvPicPr>
          <p:cNvPr id="1026" name="Picture 2"/>
          <p:cNvPicPr>
            <a:picLocks noGrp="1" noChangeAspect="1" noChangeArrowheads="1"/>
          </p:cNvPicPr>
          <p:nvPr>
            <p:ph sz="quarter" idx="1"/>
          </p:nvPr>
        </p:nvPicPr>
        <p:blipFill rotWithShape="1">
          <a:blip r:embed="rId2">
            <a:extLst>
              <a:ext uri="{28A0092B-C50C-407E-A947-70E740481C1C}">
                <a14:useLocalDpi xmlns:a14="http://schemas.microsoft.com/office/drawing/2010/main" val="0"/>
              </a:ext>
            </a:extLst>
          </a:blip>
          <a:srcRect l="4773" t="5701" r="5688" b="7088"/>
          <a:stretch/>
        </p:blipFill>
        <p:spPr bwMode="auto">
          <a:xfrm>
            <a:off x="1524000" y="1828800"/>
            <a:ext cx="6026067" cy="4406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6444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 </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b="1" dirty="0"/>
              <a:t>Hazard identification </a:t>
            </a:r>
            <a:endParaRPr lang="en-US" b="1" dirty="0" smtClean="0"/>
          </a:p>
          <a:p>
            <a:r>
              <a:rPr lang="en-US" dirty="0" smtClean="0"/>
              <a:t>The primary hazards for humans include organic chemicals, pathogens and their toxins, heavy metals, and mechanical hazards.</a:t>
            </a:r>
          </a:p>
          <a:p>
            <a:pPr marL="0" indent="0">
              <a:buNone/>
            </a:pPr>
            <a:r>
              <a:rPr lang="en-US" b="1" dirty="0" smtClean="0"/>
              <a:t>Hazard Assessment</a:t>
            </a:r>
          </a:p>
          <a:p>
            <a:r>
              <a:rPr lang="en-US" dirty="0" smtClean="0"/>
              <a:t>Aspergillus fumigatus poses a major threat to human health as they result in Aspergillosis also known as brown lung disease.</a:t>
            </a:r>
          </a:p>
          <a:p>
            <a:r>
              <a:rPr lang="en-US" dirty="0"/>
              <a:t>Aspergillus </a:t>
            </a:r>
            <a:r>
              <a:rPr lang="en-US" dirty="0" smtClean="0"/>
              <a:t>fumigatus grows in decaying vegetable matter and is produced in composite manure, silage and wastewater sludge composite.</a:t>
            </a:r>
          </a:p>
          <a:p>
            <a:pPr marL="0" indent="0">
              <a:buNone/>
            </a:pPr>
            <a:r>
              <a:rPr lang="en-US" dirty="0" smtClean="0"/>
              <a:t>		(</a:t>
            </a:r>
            <a:r>
              <a:rPr lang="en-US" dirty="0" err="1" smtClean="0"/>
              <a:t>Durmusoglu</a:t>
            </a:r>
            <a:r>
              <a:rPr lang="en-US" dirty="0" smtClean="0"/>
              <a:t>, </a:t>
            </a:r>
            <a:r>
              <a:rPr lang="en-US" dirty="0" err="1" smtClean="0"/>
              <a:t>Taspinar</a:t>
            </a:r>
            <a:r>
              <a:rPr lang="en-US" dirty="0" smtClean="0"/>
              <a:t> </a:t>
            </a:r>
            <a:r>
              <a:rPr lang="en-US" dirty="0"/>
              <a:t>&amp; </a:t>
            </a:r>
            <a:r>
              <a:rPr lang="en-US" dirty="0" err="1"/>
              <a:t>Karademir</a:t>
            </a:r>
            <a:r>
              <a:rPr lang="en-US" dirty="0"/>
              <a:t>, </a:t>
            </a:r>
            <a:r>
              <a:rPr lang="en-US" dirty="0" smtClean="0"/>
              <a:t>2010)</a:t>
            </a:r>
            <a:endParaRPr lang="en-US" dirty="0"/>
          </a:p>
        </p:txBody>
      </p:sp>
    </p:spTree>
    <p:extLst>
      <p:ext uri="{BB962C8B-B14F-4D97-AF65-F5344CB8AC3E}">
        <p14:creationId xmlns:p14="http://schemas.microsoft.com/office/powerpoint/2010/main" val="2000154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sz="quarter" idx="1"/>
          </p:nvPr>
        </p:nvSpPr>
        <p:spPr/>
        <p:txBody>
          <a:bodyPr>
            <a:normAutofit/>
          </a:bodyPr>
          <a:lstStyle/>
          <a:p>
            <a:pPr marL="0" indent="0">
              <a:buNone/>
            </a:pPr>
            <a:r>
              <a:rPr lang="en-US" b="1" dirty="0" smtClean="0"/>
              <a:t>Exposure Assessment</a:t>
            </a:r>
          </a:p>
          <a:p>
            <a:r>
              <a:rPr lang="en-US" dirty="0" smtClean="0"/>
              <a:t>Exposure refers to the frequency and intensity and duration of agent exposure on a subject.</a:t>
            </a:r>
          </a:p>
          <a:p>
            <a:r>
              <a:rPr lang="en-US" dirty="0" smtClean="0"/>
              <a:t>Exposure can involve inhaling dust or ingesting soil or composite (children) or through food.</a:t>
            </a:r>
          </a:p>
          <a:p>
            <a:r>
              <a:rPr lang="en-US" dirty="0" smtClean="0"/>
              <a:t>Suspicion to exposure is only monitored by studying the patterns of the media (soil, air, food, water) and affected people they come in contact with.</a:t>
            </a:r>
          </a:p>
          <a:p>
            <a:pPr marL="0" indent="0">
              <a:buNone/>
            </a:pPr>
            <a:r>
              <a:rPr lang="en-US" dirty="0"/>
              <a:t>	</a:t>
            </a:r>
            <a:r>
              <a:rPr lang="en-US" dirty="0" smtClean="0"/>
              <a:t>			(</a:t>
            </a:r>
            <a:r>
              <a:rPr lang="en-US" dirty="0" err="1" smtClean="0"/>
              <a:t>Rosner</a:t>
            </a:r>
            <a:r>
              <a:rPr lang="en-US" dirty="0" smtClean="0"/>
              <a:t> </a:t>
            </a:r>
            <a:r>
              <a:rPr lang="en-US" dirty="0"/>
              <a:t>&amp; Markowitz, </a:t>
            </a:r>
            <a:r>
              <a:rPr lang="en-US" dirty="0" smtClean="0"/>
              <a:t>2017)</a:t>
            </a:r>
            <a:endParaRPr lang="en-US" dirty="0"/>
          </a:p>
        </p:txBody>
      </p:sp>
    </p:spTree>
    <p:extLst>
      <p:ext uri="{BB962C8B-B14F-4D97-AF65-F5344CB8AC3E}">
        <p14:creationId xmlns:p14="http://schemas.microsoft.com/office/powerpoint/2010/main" val="1393256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b="1" dirty="0" smtClean="0"/>
              <a:t>Risk assessment</a:t>
            </a:r>
          </a:p>
          <a:p>
            <a:r>
              <a:rPr lang="en-US" dirty="0" smtClean="0"/>
              <a:t>A risk assessment of SW can take place following an understanding of hazard distribution and their outcomes. </a:t>
            </a:r>
          </a:p>
          <a:p>
            <a:pPr marL="0" indent="0">
              <a:buNone/>
            </a:pPr>
            <a:r>
              <a:rPr lang="en-US" b="1" dirty="0" smtClean="0"/>
              <a:t>Strategies for Risk Assessment</a:t>
            </a:r>
          </a:p>
          <a:p>
            <a:pPr marL="514350" indent="-514350">
              <a:buFont typeface="+mj-lt"/>
              <a:buAutoNum type="alphaUcPeriod"/>
            </a:pPr>
            <a:r>
              <a:rPr lang="en-US" dirty="0" smtClean="0"/>
              <a:t>Most Exposed Individual (MEI)</a:t>
            </a:r>
          </a:p>
          <a:p>
            <a:pPr marL="400050" lvl="1" indent="0">
              <a:buNone/>
            </a:pPr>
            <a:r>
              <a:rPr lang="en-US" dirty="0" smtClean="0"/>
              <a:t>This approach estimates how different populations are exposed</a:t>
            </a:r>
          </a:p>
          <a:p>
            <a:pPr marL="514350" indent="-514350">
              <a:buFont typeface="+mj-lt"/>
              <a:buAutoNum type="alphaUcPeriod"/>
            </a:pPr>
            <a:r>
              <a:rPr lang="en-US" dirty="0" smtClean="0"/>
              <a:t>Alternative Pollutant Limits (APL)</a:t>
            </a:r>
          </a:p>
          <a:p>
            <a:pPr marL="0" indent="0">
              <a:buNone/>
            </a:pPr>
            <a:r>
              <a:rPr lang="en-US" dirty="0" smtClean="0"/>
              <a:t>This approach uses real situations and data to determine exposure patterns and their extent of risk.</a:t>
            </a:r>
            <a:endParaRPr lang="en-US" dirty="0"/>
          </a:p>
        </p:txBody>
      </p:sp>
    </p:spTree>
    <p:extLst>
      <p:ext uri="{BB962C8B-B14F-4D97-AF65-F5344CB8AC3E}">
        <p14:creationId xmlns:p14="http://schemas.microsoft.com/office/powerpoint/2010/main" val="3764708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sz="quarter" idx="1"/>
          </p:nvPr>
        </p:nvSpPr>
        <p:spPr/>
        <p:txBody>
          <a:bodyPr/>
          <a:lstStyle/>
          <a:p>
            <a:pPr marL="0" indent="0">
              <a:buNone/>
            </a:pPr>
            <a:r>
              <a:rPr lang="en-US" dirty="0" smtClean="0"/>
              <a:t>C. Uncertainty Analysis</a:t>
            </a:r>
          </a:p>
          <a:p>
            <a:r>
              <a:rPr lang="en-US" dirty="0" smtClean="0"/>
              <a:t>This approach applies simulation technology and data to determine the frequency of exceeding risk values.</a:t>
            </a:r>
          </a:p>
          <a:p>
            <a:endParaRPr lang="en-US" dirty="0"/>
          </a:p>
        </p:txBody>
      </p:sp>
    </p:spTree>
    <p:extLst>
      <p:ext uri="{BB962C8B-B14F-4D97-AF65-F5344CB8AC3E}">
        <p14:creationId xmlns:p14="http://schemas.microsoft.com/office/powerpoint/2010/main" val="3204370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Management </a:t>
            </a:r>
            <a:endParaRPr lang="en-US" dirty="0"/>
          </a:p>
        </p:txBody>
      </p:sp>
      <p:sp>
        <p:nvSpPr>
          <p:cNvPr id="3" name="Content Placeholder 2"/>
          <p:cNvSpPr>
            <a:spLocks noGrp="1"/>
          </p:cNvSpPr>
          <p:nvPr>
            <p:ph sz="quarter" idx="1"/>
          </p:nvPr>
        </p:nvSpPr>
        <p:spPr/>
        <p:txBody>
          <a:bodyPr/>
          <a:lstStyle/>
          <a:p>
            <a:r>
              <a:rPr lang="en-US" dirty="0" smtClean="0"/>
              <a:t>The purpose of risk assessment is helping in the management of risks. It assists the regulating  bodies, makers of policy, and the managers to select the most appropriate actions when needed.</a:t>
            </a:r>
            <a:endParaRPr lang="en-US" dirty="0"/>
          </a:p>
        </p:txBody>
      </p:sp>
    </p:spTree>
    <p:extLst>
      <p:ext uri="{BB962C8B-B14F-4D97-AF65-F5344CB8AC3E}">
        <p14:creationId xmlns:p14="http://schemas.microsoft.com/office/powerpoint/2010/main" val="22289272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Interplay </a:t>
            </a:r>
            <a:r>
              <a:rPr lang="en-US" dirty="0"/>
              <a:t>of industry interests versus regulatory protections</a:t>
            </a:r>
          </a:p>
        </p:txBody>
      </p:sp>
      <p:sp>
        <p:nvSpPr>
          <p:cNvPr id="3" name="Content Placeholder 2"/>
          <p:cNvSpPr>
            <a:spLocks noGrp="1"/>
          </p:cNvSpPr>
          <p:nvPr>
            <p:ph sz="quarter" idx="1"/>
          </p:nvPr>
        </p:nvSpPr>
        <p:spPr/>
        <p:txBody>
          <a:bodyPr>
            <a:normAutofit/>
          </a:bodyPr>
          <a:lstStyle/>
          <a:p>
            <a:r>
              <a:rPr lang="en-US" dirty="0" smtClean="0"/>
              <a:t>Environmental regulation has drawn many fears among policy makers that most industries would be drawn out of the States.</a:t>
            </a:r>
          </a:p>
          <a:p>
            <a:r>
              <a:rPr lang="en-US" dirty="0" smtClean="0"/>
              <a:t>However, this is not true as industries play an important role in safeguarding the environment and promoting environmental safety and health.</a:t>
            </a:r>
          </a:p>
          <a:p>
            <a:r>
              <a:rPr lang="en-US" dirty="0" smtClean="0"/>
              <a:t>Environmental regulation plays no role in deciding the location of an industry.</a:t>
            </a:r>
          </a:p>
          <a:p>
            <a:pPr marL="0" indent="0">
              <a:buNone/>
            </a:pPr>
            <a:r>
              <a:rPr lang="en-US" dirty="0"/>
              <a:t>	</a:t>
            </a:r>
            <a:r>
              <a:rPr lang="en-US" dirty="0" smtClean="0"/>
              <a:t>					(Stafford</a:t>
            </a:r>
            <a:r>
              <a:rPr lang="en-US" dirty="0"/>
              <a:t>, </a:t>
            </a:r>
            <a:r>
              <a:rPr lang="en-US" dirty="0" smtClean="0"/>
              <a:t>2000)</a:t>
            </a:r>
            <a:endParaRPr lang="en-US" dirty="0"/>
          </a:p>
        </p:txBody>
      </p:sp>
    </p:spTree>
    <p:extLst>
      <p:ext uri="{BB962C8B-B14F-4D97-AF65-F5344CB8AC3E}">
        <p14:creationId xmlns:p14="http://schemas.microsoft.com/office/powerpoint/2010/main" val="10372100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sz="quarter" idx="1"/>
          </p:nvPr>
        </p:nvSpPr>
        <p:spPr/>
        <p:txBody>
          <a:bodyPr/>
          <a:lstStyle/>
          <a:p>
            <a:r>
              <a:rPr lang="en-US" dirty="0" smtClean="0"/>
              <a:t>Environmental regulation affects the cost of providing hazardous waste management services.</a:t>
            </a:r>
          </a:p>
          <a:p>
            <a:r>
              <a:rPr lang="en-US" dirty="0" smtClean="0"/>
              <a:t>Much as environmental regulation may not affect the location of firms within the industry, there is a likelihood that they may affect the location of firms in other industries. </a:t>
            </a:r>
            <a:endParaRPr lang="en-US" dirty="0"/>
          </a:p>
        </p:txBody>
      </p:sp>
    </p:spTree>
    <p:extLst>
      <p:ext uri="{BB962C8B-B14F-4D97-AF65-F5344CB8AC3E}">
        <p14:creationId xmlns:p14="http://schemas.microsoft.com/office/powerpoint/2010/main" val="654542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smtClean="0"/>
              <a:t>Humans are creators not destroyers of the environment. We are innovators but not polluters. We use resources, we don’t abuse them. we can manage and use solids but not waste them.</a:t>
            </a:r>
            <a:endParaRPr lang="en-US" dirty="0"/>
          </a:p>
        </p:txBody>
      </p:sp>
    </p:spTree>
    <p:extLst>
      <p:ext uri="{BB962C8B-B14F-4D97-AF65-F5344CB8AC3E}">
        <p14:creationId xmlns:p14="http://schemas.microsoft.com/office/powerpoint/2010/main" val="2112330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sz="quarter" idx="1"/>
          </p:nvPr>
        </p:nvSpPr>
        <p:spPr/>
        <p:txBody>
          <a:bodyPr>
            <a:normAutofit fontScale="55000" lnSpcReduction="20000"/>
          </a:bodyPr>
          <a:lstStyle/>
          <a:p>
            <a:r>
              <a:rPr lang="en-US" dirty="0"/>
              <a:t>EPA. (2020, May 21). Criteria for the definition of solid waste and solid and hazardous waste exclusions. US EPA. https://</a:t>
            </a:r>
            <a:r>
              <a:rPr lang="en-US" dirty="0" smtClean="0"/>
              <a:t>www.epa.gov/hw/criteria-definition-solid-waste-and-solid-and-hazardous-waste-exclusions</a:t>
            </a:r>
          </a:p>
          <a:p>
            <a:r>
              <a:rPr lang="en-US" dirty="0" smtClean="0"/>
              <a:t>Gwinn, </a:t>
            </a:r>
            <a:r>
              <a:rPr lang="en-US" dirty="0"/>
              <a:t>M. R., </a:t>
            </a:r>
            <a:r>
              <a:rPr lang="en-US" dirty="0" err="1"/>
              <a:t>Axelrad</a:t>
            </a:r>
            <a:r>
              <a:rPr lang="en-US" dirty="0"/>
              <a:t>, D. A., </a:t>
            </a:r>
            <a:r>
              <a:rPr lang="en-US" dirty="0" err="1"/>
              <a:t>Bahadori</a:t>
            </a:r>
            <a:r>
              <a:rPr lang="en-US" dirty="0"/>
              <a:t>, T., </a:t>
            </a:r>
            <a:r>
              <a:rPr lang="en-US" dirty="0" err="1"/>
              <a:t>Bussard</a:t>
            </a:r>
            <a:r>
              <a:rPr lang="en-US" dirty="0"/>
              <a:t>, D., </a:t>
            </a:r>
            <a:r>
              <a:rPr lang="en-US" dirty="0" err="1"/>
              <a:t>Cascio</a:t>
            </a:r>
            <a:r>
              <a:rPr lang="en-US" dirty="0"/>
              <a:t>, W. E., </a:t>
            </a:r>
            <a:r>
              <a:rPr lang="en-US" dirty="0" err="1"/>
              <a:t>Deener</a:t>
            </a:r>
            <a:r>
              <a:rPr lang="en-US" dirty="0"/>
              <a:t>, K., … Burke, T. A. (2017). Chemical risk assessment: Traditional vs public health perspectives. The American Journal of Public Health, 107(7), 1032–1039. Retrieved from https://libraryresources.columbiasouthern.edu/login?url=http://search.ebscohost.com/login.aspx?direc </a:t>
            </a:r>
            <a:r>
              <a:rPr lang="en-US" dirty="0" smtClean="0"/>
              <a:t>t=</a:t>
            </a:r>
            <a:r>
              <a:rPr lang="en-US" dirty="0" err="1" smtClean="0"/>
              <a:t>true&amp;db</a:t>
            </a:r>
            <a:r>
              <a:rPr lang="en-US" dirty="0" smtClean="0"/>
              <a:t>=</a:t>
            </a:r>
            <a:r>
              <a:rPr lang="en-US" dirty="0" err="1" smtClean="0"/>
              <a:t>bsu&amp;AN</a:t>
            </a:r>
            <a:r>
              <a:rPr lang="en-US" dirty="0" smtClean="0"/>
              <a:t>=123619540&amp;site=</a:t>
            </a:r>
            <a:r>
              <a:rPr lang="en-US" dirty="0" err="1" smtClean="0"/>
              <a:t>ehost-live&amp;scope</a:t>
            </a:r>
            <a:r>
              <a:rPr lang="en-US" dirty="0" smtClean="0"/>
              <a:t>=site</a:t>
            </a:r>
          </a:p>
          <a:p>
            <a:r>
              <a:rPr lang="en-US" dirty="0" err="1" smtClean="0"/>
              <a:t>Rosner</a:t>
            </a:r>
            <a:r>
              <a:rPr lang="en-US" dirty="0"/>
              <a:t>, D., &amp; Markowitz, G. (2017). "</a:t>
            </a:r>
            <a:r>
              <a:rPr lang="en-US" dirty="0" err="1"/>
              <a:t>Ain't</a:t>
            </a:r>
            <a:r>
              <a:rPr lang="en-US" dirty="0"/>
              <a:t> necessarily so!": The brake industry's impact on asbestos regulation in the 1970s. American Journal of Public Health, 107(9), 1395–1399. Retrieved from https://libraryresources.columbiasouthern.edu/login?url=http://search.ebscohost.com/login.aspx?direc </a:t>
            </a:r>
            <a:r>
              <a:rPr lang="en-US" dirty="0" smtClean="0"/>
              <a:t>t=</a:t>
            </a:r>
            <a:r>
              <a:rPr lang="en-US" dirty="0" err="1" smtClean="0"/>
              <a:t>true&amp;db</a:t>
            </a:r>
            <a:r>
              <a:rPr lang="en-US" dirty="0" smtClean="0"/>
              <a:t>=</a:t>
            </a:r>
            <a:r>
              <a:rPr lang="en-US" dirty="0" err="1" smtClean="0"/>
              <a:t>bsu&amp;AN</a:t>
            </a:r>
            <a:r>
              <a:rPr lang="en-US" dirty="0" smtClean="0"/>
              <a:t>=124558316&amp;site=</a:t>
            </a:r>
            <a:r>
              <a:rPr lang="en-US" dirty="0" err="1" smtClean="0"/>
              <a:t>ehost-live&amp;scope</a:t>
            </a:r>
            <a:r>
              <a:rPr lang="en-US" dirty="0" smtClean="0"/>
              <a:t>=site</a:t>
            </a:r>
          </a:p>
          <a:p>
            <a:r>
              <a:rPr lang="en-US" dirty="0"/>
              <a:t>Stafford, S. L. (2000). The impact of environmental regulations on the location of firms in the hazardous waste management industry. Land Economics, 569-589</a:t>
            </a:r>
            <a:r>
              <a:rPr lang="en-US" dirty="0" smtClean="0"/>
              <a:t>.</a:t>
            </a:r>
          </a:p>
          <a:p>
            <a:r>
              <a:rPr lang="en-US" dirty="0" err="1"/>
              <a:t>Nickovich</a:t>
            </a:r>
            <a:r>
              <a:rPr lang="en-US" dirty="0"/>
              <a:t>, J. (2004). EPA Broadens RCRA Definition of" Hazardous Waste" to Include Mixtures and Derivatives. Ecology Law Quarterly, 31(3), 781-785</a:t>
            </a:r>
            <a:r>
              <a:rPr lang="en-US" dirty="0" smtClean="0"/>
              <a:t>.</a:t>
            </a:r>
          </a:p>
          <a:p>
            <a:r>
              <a:rPr lang="en-US" dirty="0" err="1"/>
              <a:t>Durmusoglu</a:t>
            </a:r>
            <a:r>
              <a:rPr lang="en-US" dirty="0"/>
              <a:t>, E., </a:t>
            </a:r>
            <a:r>
              <a:rPr lang="en-US" dirty="0" err="1"/>
              <a:t>Taspinar</a:t>
            </a:r>
            <a:r>
              <a:rPr lang="en-US" dirty="0"/>
              <a:t>, F., &amp; </a:t>
            </a:r>
            <a:r>
              <a:rPr lang="en-US" dirty="0" err="1"/>
              <a:t>Karademir</a:t>
            </a:r>
            <a:r>
              <a:rPr lang="en-US" dirty="0"/>
              <a:t>, A. (2010). Health risk assessment of BTEX emissions in the landfill environment. Journal of hazardous materials, 176(1-3), 870-877.</a:t>
            </a:r>
          </a:p>
        </p:txBody>
      </p:sp>
    </p:spTree>
    <p:extLst>
      <p:ext uri="{BB962C8B-B14F-4D97-AF65-F5344CB8AC3E}">
        <p14:creationId xmlns:p14="http://schemas.microsoft.com/office/powerpoint/2010/main" val="37523841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257</TotalTime>
  <Words>913</Words>
  <Application>Microsoft Office PowerPoint</Application>
  <PresentationFormat>On-screen Show (4:3)</PresentationFormat>
  <Paragraphs>68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Median</vt:lpstr>
      <vt:lpstr>Solid Wastes</vt:lpstr>
      <vt:lpstr>Introduction </vt:lpstr>
      <vt:lpstr>Cont’</vt:lpstr>
      <vt:lpstr>Attributes of Solid and Hazardous Waste</vt:lpstr>
      <vt:lpstr>Resource Conservation and Recovery Act (RCRA) definitions</vt:lpstr>
      <vt:lpstr>Cont’ </vt:lpstr>
      <vt:lpstr>The role of risk assessment</vt:lpstr>
      <vt:lpstr>Cont’ </vt:lpstr>
      <vt:lpstr>Cont’ </vt:lpstr>
      <vt:lpstr>Cont’</vt:lpstr>
      <vt:lpstr>Cont’</vt:lpstr>
      <vt:lpstr>Cont’</vt:lpstr>
      <vt:lpstr>Risk Management </vt:lpstr>
      <vt:lpstr>Interplay of industry interests versus regulatory protections</vt:lpstr>
      <vt:lpstr>Cont’</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 Adung'o</dc:creator>
  <cp:lastModifiedBy>hp</cp:lastModifiedBy>
  <cp:revision>50</cp:revision>
  <dcterms:created xsi:type="dcterms:W3CDTF">2020-06-29T18:37:38Z</dcterms:created>
  <dcterms:modified xsi:type="dcterms:W3CDTF">2020-06-30T04:18:53Z</dcterms:modified>
</cp:coreProperties>
</file>